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82" r:id="rId6"/>
    <p:sldId id="257" r:id="rId7"/>
    <p:sldId id="280" r:id="rId8"/>
    <p:sldId id="262" r:id="rId9"/>
    <p:sldId id="265" r:id="rId10"/>
    <p:sldId id="281" r:id="rId11"/>
    <p:sldId id="279" r:id="rId12"/>
    <p:sldId id="263" r:id="rId13"/>
    <p:sldId id="264" r:id="rId14"/>
    <p:sldId id="275" r:id="rId15"/>
  </p:sldIdLst>
  <p:sldSz cx="12192000" cy="6858000"/>
  <p:notesSz cx="6858000" cy="9144000"/>
  <p:embeddedFontLst>
    <p:embeddedFont>
      <p:font typeface="After Night" pitchFamily="2" charset="0"/>
      <p:regular r:id="rId17"/>
    </p:embeddedFont>
    <p:embeddedFont>
      <p:font typeface="Calibri" panose="020F0502020204030204" pitchFamily="34" charset="0"/>
      <p:regular r:id="rId18"/>
      <p:bold r:id="rId19"/>
    </p:embeddedFont>
    <p:embeddedFont>
      <p:font typeface="Calibri Light" panose="020F0302020204030204" pitchFamily="34" charset="0"/>
      <p:regular r:id="rId20"/>
    </p:embeddedFont>
    <p:embeddedFont>
      <p:font typeface="Edwardian Script ITC" panose="030303020407070D0804" pitchFamily="66" charset="0"/>
      <p:regular r:id="rId21"/>
    </p:embeddedFont>
    <p:embeddedFont>
      <p:font typeface="Forte" panose="03060902040502070203" pitchFamily="66" charset="0"/>
      <p:regular r:id="rId22"/>
    </p:embeddedFont>
    <p:embeddedFont>
      <p:font typeface="Nunito" panose="000005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450559"/>
    <a:srgbClr val="303030"/>
    <a:srgbClr val="FF85C2"/>
    <a:srgbClr val="FF3399"/>
    <a:srgbClr val="34A853"/>
    <a:srgbClr val="FBBC05"/>
    <a:srgbClr val="666666"/>
    <a:srgbClr val="F4A09A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14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E0087-13F9-4AC4-9D16-8B536A53CFE7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763A0-4256-471A-868F-1F9F2688C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9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29c53577e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29c53577e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FBD8-FE4E-4286-97B7-E130762D7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9D057-CB06-44A0-A44B-530723D78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7E56A-9698-4DEC-B90B-4CF6AAB0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751C5-80A6-4E62-9A41-D60D0716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79A11-09F3-4758-BD87-3DAF6A37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8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2683-348C-4765-8EDE-545A6649D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382A3-F4DC-419F-81A4-D9388D88D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91ED4-3CBC-41BD-9588-A598BD733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3890B-ED05-4477-B8B2-52757D88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C09C5-0ABA-4223-BD0F-4F2932AD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4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7B0883-A097-408D-AD83-0026A650B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6B519-8BED-47BC-BD37-31BBBC250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1A64-C9C3-4DED-8838-A63C6BE6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3622A-5686-48CE-982A-8749D263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EF47B-8EDB-4137-9A73-2E0E39AE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1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54F9-8546-48F3-9344-C8D49A57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9BE74-D67B-4888-9B55-E80205145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F4F5F-C776-4DC2-8EFC-215CB0B7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9E7A8-7B07-4C87-BA3F-FEC06639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2F8E0-6B57-4278-A1F4-31586388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B3BA-14CC-4175-8F62-F903EBA7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6868A-ABE6-4B7E-A26C-3694B4400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3657B-76BE-492B-A09D-1E316FC3B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A7F0-4103-4C59-8278-4D20A7B8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27E70-2DB3-445B-9B23-BA2F9200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5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ED5A-E5AB-47DC-B73D-6D78BBB8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E8188-899D-48D1-A565-674153AFB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6D87-C98F-4B94-AC8B-E5690678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06BEA-857F-4548-A6D7-E6639D8E3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20AA82-5998-4CCE-97CF-5121DE394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5E428-0116-47CF-B7FA-A1B6C6B9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2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8548-3089-49BC-B13F-A43CEAB3E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6BFFA-A3CA-4BD7-AAF5-4FE37CC34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DEF0E-1ABA-4DF3-B7A4-6A3ADA05A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FFF7B6-117B-40DA-9108-3EE35E48D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1484D-7C73-48A5-B9AF-62CD8E374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E546B-0929-4336-921A-7F283CB90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DE074-3063-40D1-AE76-6CB894970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2FAA0-014E-42C0-BA18-88A74A9D0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65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BB490-A4CD-45D9-88DA-C195C5B8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E5842-2F86-4E6D-A1D2-FA05B42C0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4E085-74B9-44B6-B4D4-1802B5B5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0873B-8C70-4E0F-B08A-848AE4516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49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2027F-F92E-414C-ABB9-0EA06CC9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38ECA-4A98-40DA-8AA3-CF2B8A1D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F4565-43AD-461B-94C1-AA3CC965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10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61A0-1B35-45F8-8FE5-CCFFA1B9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FC458-3FDA-4122-9355-A7A1C82A3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ADAB7-875A-40E6-8A0C-710711D24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1DD64-6CDF-417C-A8EC-B0F1DA4E0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A6C85-4F0A-4857-9895-20C0EEBFC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8B0B3-A048-4DAE-A3CD-3DF94C3B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75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04E9-9CC3-4E86-AAA9-3B87D8BA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66C9D-B15D-4B96-8723-6F1E4CC58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4DBF7-62CE-4655-865B-175F51A41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E5CAC-F0AD-410B-9AB5-B897ED16A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DE27C-6904-4C47-8105-5DE7523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C3610-6460-410D-9A8F-E05CD0B3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1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926AEA-7944-4A99-AF1B-8B23CA0E3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BCFA3-9FF7-419B-BC29-8D6AC846C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C5E34-AA0A-4142-83EE-4578B37C4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69E0E-1749-44DD-BF4B-6993AD93DA2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D7E0A-4981-4CFD-9A6D-E72811D43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B9FF0-2A9B-48A2-947C-E031B7454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8B4F0-CFEF-42A5-A5F9-C6CA0F46C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834FF8-6350-41DD-802B-784A474FB2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D108AF-4FF6-4BC8-B76D-7BC9B83D9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9" t="30841" r="23976" b="30841"/>
          <a:stretch/>
        </p:blipFill>
        <p:spPr>
          <a:xfrm>
            <a:off x="3543385" y="305738"/>
            <a:ext cx="5195048" cy="38404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D03D1D-F952-4E56-ADDA-2A4FF61CD8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r="16719"/>
          <a:stretch/>
        </p:blipFill>
        <p:spPr>
          <a:xfrm>
            <a:off x="547019" y="4977103"/>
            <a:ext cx="841516" cy="84151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39CDB6-4E4B-413A-A4D7-F562CA713A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10" t="37255" r="14093" b="19647"/>
          <a:stretch/>
        </p:blipFill>
        <p:spPr>
          <a:xfrm>
            <a:off x="1624444" y="4940821"/>
            <a:ext cx="841516" cy="84151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4C2257-145B-485E-90A6-9539AE9CE9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8" b="6418"/>
          <a:stretch/>
        </p:blipFill>
        <p:spPr>
          <a:xfrm>
            <a:off x="2701869" y="4940821"/>
            <a:ext cx="841516" cy="84151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369DAC-DADF-4CCF-959A-8FA1AA824C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r="157"/>
          <a:stretch/>
        </p:blipFill>
        <p:spPr>
          <a:xfrm>
            <a:off x="3779294" y="4940822"/>
            <a:ext cx="841516" cy="841515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594EFE-039C-41DF-B93B-5B6AEF1B9D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" t="974" r="7770" b="11359"/>
          <a:stretch/>
        </p:blipFill>
        <p:spPr>
          <a:xfrm>
            <a:off x="4858936" y="4940821"/>
            <a:ext cx="841516" cy="84151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073900-FB67-4777-88DA-37EC2B2A20B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6361" y="4940821"/>
            <a:ext cx="841516" cy="84151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39A54B-44ED-4F3B-B679-C61588B512B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764" r="-283" b="27834"/>
          <a:stretch/>
        </p:blipFill>
        <p:spPr>
          <a:xfrm>
            <a:off x="8091211" y="4940821"/>
            <a:ext cx="841516" cy="84151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574F61-8992-462F-93DC-A3FEF2A7266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8" t="1190" r="1397" b="50707"/>
          <a:stretch/>
        </p:blipFill>
        <p:spPr>
          <a:xfrm>
            <a:off x="7013786" y="4940821"/>
            <a:ext cx="841516" cy="841516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AB5BD5-7EFD-4A14-A8A3-CBAEB1910B6F}"/>
              </a:ext>
            </a:extLst>
          </p:cNvPr>
          <p:cNvSpPr txBox="1"/>
          <p:nvPr/>
        </p:nvSpPr>
        <p:spPr>
          <a:xfrm>
            <a:off x="624840" y="5997536"/>
            <a:ext cx="8526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Nunito" pitchFamily="2" charset="0"/>
              </a:rPr>
              <a:t>Reza         Amir Ali       Mehdi        Mehran         Mina         Mostafa         </a:t>
            </a:r>
            <a:r>
              <a:rPr lang="en-US" sz="1600" b="1" dirty="0" err="1">
                <a:solidFill>
                  <a:schemeClr val="bg1"/>
                </a:solidFill>
                <a:latin typeface="Nunito" pitchFamily="2" charset="0"/>
              </a:rPr>
              <a:t>Sina</a:t>
            </a:r>
            <a:r>
              <a:rPr lang="en-US" sz="1600" b="1" dirty="0">
                <a:solidFill>
                  <a:schemeClr val="bg1"/>
                </a:solidFill>
                <a:latin typeface="Nunito" pitchFamily="2" charset="0"/>
              </a:rPr>
              <a:t>           Saba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611391-E53C-4081-A06F-111FC8B48E5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0328" y="4977102"/>
            <a:ext cx="877597" cy="877597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7B7D12B9-5625-42B9-AF8A-8E640CEB062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6101" y="4977102"/>
            <a:ext cx="877597" cy="877597"/>
          </a:xfrm>
          <a:prstGeom prst="ellipse">
            <a:avLst/>
          </a:prstGeom>
          <a:ln w="19050"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859A7B-CF12-4221-9342-D3B4970436D4}"/>
              </a:ext>
            </a:extLst>
          </p:cNvPr>
          <p:cNvSpPr txBox="1"/>
          <p:nvPr/>
        </p:nvSpPr>
        <p:spPr>
          <a:xfrm>
            <a:off x="9942402" y="5982147"/>
            <a:ext cx="226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Nunito" pitchFamily="2" charset="0"/>
              </a:rPr>
              <a:t>Yara           Mina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00F96D-DEF5-4B21-A5FD-C9A24A63DCFA}"/>
              </a:ext>
            </a:extLst>
          </p:cNvPr>
          <p:cNvSpPr txBox="1"/>
          <p:nvPr/>
        </p:nvSpPr>
        <p:spPr>
          <a:xfrm rot="1488951">
            <a:off x="10739788" y="4135539"/>
            <a:ext cx="21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fter Night" pitchFamily="2" charset="0"/>
              </a:rPr>
              <a:t>Our TA’s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13AC205-9DB2-4A0F-939D-C96E277105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7293" flipH="1">
            <a:off x="10587162" y="4164089"/>
            <a:ext cx="476732" cy="6495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20BFEC-CA5D-47F2-A4CD-4C22E389DD30}"/>
              </a:ext>
            </a:extLst>
          </p:cNvPr>
          <p:cNvSpPr txBox="1"/>
          <p:nvPr/>
        </p:nvSpPr>
        <p:spPr>
          <a:xfrm>
            <a:off x="5445357" y="3899826"/>
            <a:ext cx="3261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fter Night" pitchFamily="2" charset="0"/>
              </a:rPr>
              <a:t>We Select Cells</a:t>
            </a:r>
            <a:r>
              <a:rPr lang="en-US" sz="2800" dirty="0">
                <a:solidFill>
                  <a:schemeClr val="bg1"/>
                </a:solidFill>
                <a:latin typeface="Forte" panose="03060902040502070203" pitchFamily="66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59513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6963-D3E5-4107-9A07-37F6EBDE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DBF4AD9-2893-4ABE-9506-D2E4ADFE0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"/>
            <a:ext cx="12192000" cy="6858067"/>
          </a:xfr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B8F1D9D5-EBC7-43EF-8E86-2EA028E6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7"/>
            <a:ext cx="12192001" cy="68580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0730F3-2236-4AEC-81F5-0407B83AE337}"/>
              </a:ext>
            </a:extLst>
          </p:cNvPr>
          <p:cNvSpPr txBox="1"/>
          <p:nvPr/>
        </p:nvSpPr>
        <p:spPr>
          <a:xfrm rot="16200000">
            <a:off x="2834640" y="2472913"/>
            <a:ext cx="868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Nunito" panose="00000500000000000000" pitchFamily="2" charset="0"/>
              </a:rPr>
              <a:t>precision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957615-402A-43CD-BB73-598DEB1C4A1F}"/>
              </a:ext>
            </a:extLst>
          </p:cNvPr>
          <p:cNvSpPr txBox="1"/>
          <p:nvPr/>
        </p:nvSpPr>
        <p:spPr>
          <a:xfrm rot="16200000">
            <a:off x="582930" y="3543523"/>
            <a:ext cx="868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Nunito" panose="00000500000000000000" pitchFamily="2" charset="0"/>
              </a:rPr>
              <a:t>precision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3441E3-A8BB-44EF-86E9-83D8E434A407}"/>
              </a:ext>
            </a:extLst>
          </p:cNvPr>
          <p:cNvSpPr txBox="1"/>
          <p:nvPr/>
        </p:nvSpPr>
        <p:spPr>
          <a:xfrm>
            <a:off x="1059180" y="3977863"/>
            <a:ext cx="868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Nunito" panose="00000500000000000000" pitchFamily="2" charset="0"/>
              </a:rPr>
              <a:t>IOU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50CD0-53AE-4B43-BDF2-ABCB08040826}"/>
              </a:ext>
            </a:extLst>
          </p:cNvPr>
          <p:cNvSpPr txBox="1"/>
          <p:nvPr/>
        </p:nvSpPr>
        <p:spPr>
          <a:xfrm>
            <a:off x="3337560" y="2937733"/>
            <a:ext cx="868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Nunito" panose="00000500000000000000" pitchFamily="2" charset="0"/>
              </a:rPr>
              <a:t>IOU</a:t>
            </a:r>
          </a:p>
        </p:txBody>
      </p:sp>
    </p:spTree>
    <p:extLst>
      <p:ext uri="{BB962C8B-B14F-4D97-AF65-F5344CB8AC3E}">
        <p14:creationId xmlns:p14="http://schemas.microsoft.com/office/powerpoint/2010/main" val="172122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D41B-A81D-4C31-B20F-DC7703CF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B6E45A-C082-4439-9908-8EA34D045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8256"/>
            <a:ext cx="10515600" cy="254607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54CA0-D69D-4742-9527-772BFCAAFD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Nunit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85304-6711-4777-978B-E45B0220D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" t="5419" r="69578" b="6728"/>
          <a:stretch/>
        </p:blipFill>
        <p:spPr>
          <a:xfrm>
            <a:off x="674652" y="1002694"/>
            <a:ext cx="3473133" cy="2593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E67F5D-812B-4186-9EF0-65C79EF1D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7" t="3194" r="-1018" b="1812"/>
          <a:stretch/>
        </p:blipFill>
        <p:spPr>
          <a:xfrm>
            <a:off x="4221480" y="2358390"/>
            <a:ext cx="3783330" cy="2804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351273-24A9-4119-BBAE-F5F8790AD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7" t="6143" r="35036" b="6004"/>
          <a:stretch/>
        </p:blipFill>
        <p:spPr>
          <a:xfrm>
            <a:off x="8090217" y="4026986"/>
            <a:ext cx="3473133" cy="2593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D8AE81-EA2B-4E71-8E7F-CBC982422EEE}"/>
              </a:ext>
            </a:extLst>
          </p:cNvPr>
          <p:cNvSpPr txBox="1"/>
          <p:nvPr/>
        </p:nvSpPr>
        <p:spPr>
          <a:xfrm>
            <a:off x="1844715" y="541029"/>
            <a:ext cx="15119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Nunito" pitchFamily="2" charset="0"/>
              </a:rPr>
              <a:t>Image</a:t>
            </a:r>
            <a:endParaRPr lang="en-US" sz="2400" b="1" spc="-150" dirty="0">
              <a:solidFill>
                <a:schemeClr val="bg1"/>
              </a:solidFill>
              <a:latin typeface="Nuni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B33BF-2C32-4FF0-9924-B411315A81F0}"/>
              </a:ext>
            </a:extLst>
          </p:cNvPr>
          <p:cNvSpPr txBox="1"/>
          <p:nvPr/>
        </p:nvSpPr>
        <p:spPr>
          <a:xfrm>
            <a:off x="5319048" y="1978639"/>
            <a:ext cx="2245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Nunito" pitchFamily="2" charset="0"/>
              </a:rPr>
              <a:t>predicted</a:t>
            </a:r>
            <a:endParaRPr lang="en-US" sz="2400" b="1" spc="-150" dirty="0">
              <a:solidFill>
                <a:schemeClr val="bg1"/>
              </a:solidFill>
              <a:latin typeface="Nunito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6A35D5-713B-42B0-8C6C-A0EB3A016E3B}"/>
              </a:ext>
            </a:extLst>
          </p:cNvPr>
          <p:cNvSpPr txBox="1"/>
          <p:nvPr/>
        </p:nvSpPr>
        <p:spPr>
          <a:xfrm>
            <a:off x="8882415" y="3588976"/>
            <a:ext cx="2245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Nunito" pitchFamily="2" charset="0"/>
              </a:rPr>
              <a:t>Ground truth</a:t>
            </a:r>
            <a:endParaRPr lang="en-US" sz="2400" b="1" spc="-150" dirty="0">
              <a:solidFill>
                <a:schemeClr val="bg1"/>
              </a:solidFill>
              <a:latin typeface="Nuni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C1ACB0-C305-44FB-971C-BF37D6690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" y="0"/>
            <a:ext cx="12191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8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C1C9D-D2B7-4F00-9148-33132C19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8A2FDF-9F1D-40B8-925A-B815D2F29C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Nunito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9AA518-AE18-4393-B814-867E8FD06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2" y="2230048"/>
            <a:ext cx="11327578" cy="42324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977069-83A0-4A53-A77E-DE6807959A9D}"/>
              </a:ext>
            </a:extLst>
          </p:cNvPr>
          <p:cNvSpPr txBox="1"/>
          <p:nvPr/>
        </p:nvSpPr>
        <p:spPr>
          <a:xfrm>
            <a:off x="4042410" y="180459"/>
            <a:ext cx="410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unito" pitchFamily="2" charset="0"/>
              </a:rPr>
              <a:t>We learn from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252378-7649-40BE-BB9E-ACDB33C009E5}"/>
              </a:ext>
            </a:extLst>
          </p:cNvPr>
          <p:cNvSpPr txBox="1"/>
          <p:nvPr/>
        </p:nvSpPr>
        <p:spPr>
          <a:xfrm>
            <a:off x="3714750" y="348793"/>
            <a:ext cx="4762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Failures</a:t>
            </a:r>
          </a:p>
        </p:txBody>
      </p:sp>
    </p:spTree>
    <p:extLst>
      <p:ext uri="{BB962C8B-B14F-4D97-AF65-F5344CB8AC3E}">
        <p14:creationId xmlns:p14="http://schemas.microsoft.com/office/powerpoint/2010/main" val="397357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00CB-D045-422F-94A3-2A43E1D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B035F-9142-45EA-9FE3-FD52DECB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D7D11B-29B3-4A0B-98EF-F7ECB17DDB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Nuni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182AF-0BC7-47BE-87AE-1F9CD552E868}"/>
              </a:ext>
            </a:extLst>
          </p:cNvPr>
          <p:cNvSpPr txBox="1"/>
          <p:nvPr/>
        </p:nvSpPr>
        <p:spPr>
          <a:xfrm>
            <a:off x="4253219" y="345757"/>
            <a:ext cx="38074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Future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F93A2E-815D-44A9-A113-36C15B34FB86}"/>
              </a:ext>
            </a:extLst>
          </p:cNvPr>
          <p:cNvCxnSpPr>
            <a:cxnSpLocks/>
          </p:cNvCxnSpPr>
          <p:nvPr/>
        </p:nvCxnSpPr>
        <p:spPr>
          <a:xfrm>
            <a:off x="7482840" y="1487170"/>
            <a:ext cx="1386840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B95BA0-C8F2-403B-888B-6103E60ABF9B}"/>
              </a:ext>
            </a:extLst>
          </p:cNvPr>
          <p:cNvCxnSpPr>
            <a:cxnSpLocks/>
          </p:cNvCxnSpPr>
          <p:nvPr/>
        </p:nvCxnSpPr>
        <p:spPr>
          <a:xfrm>
            <a:off x="-236220" y="1487170"/>
            <a:ext cx="480822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23B841-8452-44AD-AECE-B8EDADD354C3}"/>
              </a:ext>
            </a:extLst>
          </p:cNvPr>
          <p:cNvSpPr txBox="1"/>
          <p:nvPr/>
        </p:nvSpPr>
        <p:spPr>
          <a:xfrm>
            <a:off x="6948810" y="1690688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unito" pitchFamily="2" charset="0"/>
              </a:rPr>
              <a:t>works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A92D26-77F7-47C6-9070-94D623F685C3}"/>
              </a:ext>
            </a:extLst>
          </p:cNvPr>
          <p:cNvSpPr/>
          <p:nvPr/>
        </p:nvSpPr>
        <p:spPr>
          <a:xfrm>
            <a:off x="601538" y="2706708"/>
            <a:ext cx="2266314" cy="226631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DE1AC1-B5FE-4BA9-BCEB-EC9F17D4E315}"/>
              </a:ext>
            </a:extLst>
          </p:cNvPr>
          <p:cNvSpPr/>
          <p:nvPr/>
        </p:nvSpPr>
        <p:spPr>
          <a:xfrm>
            <a:off x="3398078" y="3661113"/>
            <a:ext cx="2266314" cy="226631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FC95B21-88F3-4646-91E7-2F3095B3CB7D}"/>
              </a:ext>
            </a:extLst>
          </p:cNvPr>
          <p:cNvSpPr/>
          <p:nvPr/>
        </p:nvSpPr>
        <p:spPr>
          <a:xfrm>
            <a:off x="6448236" y="2723516"/>
            <a:ext cx="2266314" cy="226631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FC8D787-D472-4924-93B3-B406C8EAC114}"/>
              </a:ext>
            </a:extLst>
          </p:cNvPr>
          <p:cNvSpPr/>
          <p:nvPr/>
        </p:nvSpPr>
        <p:spPr>
          <a:xfrm>
            <a:off x="9320025" y="3543300"/>
            <a:ext cx="2266314" cy="2266314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1AF98-7900-44E2-8309-1D99984EC3B3}"/>
              </a:ext>
            </a:extLst>
          </p:cNvPr>
          <p:cNvSpPr txBox="1"/>
          <p:nvPr/>
        </p:nvSpPr>
        <p:spPr>
          <a:xfrm>
            <a:off x="838200" y="3097549"/>
            <a:ext cx="2460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Nunito" pitchFamily="2" charset="0"/>
              </a:rPr>
              <a:t>Attention</a:t>
            </a:r>
          </a:p>
          <a:p>
            <a:r>
              <a:rPr lang="en-US" sz="3000" b="1" dirty="0">
                <a:solidFill>
                  <a:schemeClr val="bg1"/>
                </a:solidFill>
                <a:latin typeface="Nunito" pitchFamily="2" charset="0"/>
              </a:rPr>
              <a:t>and</a:t>
            </a:r>
          </a:p>
          <a:p>
            <a:r>
              <a:rPr lang="en-US" sz="3000" b="1" dirty="0">
                <a:solidFill>
                  <a:schemeClr val="bg1"/>
                </a:solidFill>
                <a:latin typeface="Nunito" pitchFamily="2" charset="0"/>
              </a:rPr>
              <a:t>flow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6D7DDA-9543-45E4-A2C0-A4EF657848FC}"/>
              </a:ext>
            </a:extLst>
          </p:cNvPr>
          <p:cNvSpPr txBox="1"/>
          <p:nvPr/>
        </p:nvSpPr>
        <p:spPr>
          <a:xfrm>
            <a:off x="4062666" y="4286438"/>
            <a:ext cx="2460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Nunito" pitchFamily="2" charset="0"/>
              </a:rPr>
              <a:t>Seq.</a:t>
            </a:r>
          </a:p>
          <a:p>
            <a:r>
              <a:rPr lang="en-US" sz="3000" b="1" dirty="0">
                <a:solidFill>
                  <a:schemeClr val="bg1"/>
                </a:solidFill>
                <a:latin typeface="Nunito" pitchFamily="2" charset="0"/>
              </a:rPr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322594-F868-4838-B231-EE61BD4EF4CB}"/>
              </a:ext>
            </a:extLst>
          </p:cNvPr>
          <p:cNvSpPr txBox="1"/>
          <p:nvPr/>
        </p:nvSpPr>
        <p:spPr>
          <a:xfrm>
            <a:off x="7091931" y="3535204"/>
            <a:ext cx="2460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Nunito" pitchFamily="2" charset="0"/>
              </a:rPr>
              <a:t>RGB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F1F98-16AC-4050-8F50-6784E3DDCC88}"/>
              </a:ext>
            </a:extLst>
          </p:cNvPr>
          <p:cNvSpPr txBox="1"/>
          <p:nvPr/>
        </p:nvSpPr>
        <p:spPr>
          <a:xfrm>
            <a:off x="9676825" y="4168625"/>
            <a:ext cx="2460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Nunito" pitchFamily="2" charset="0"/>
              </a:rPr>
              <a:t>Transfer</a:t>
            </a:r>
          </a:p>
          <a:p>
            <a:r>
              <a:rPr lang="en-US" sz="3000" b="1" dirty="0">
                <a:solidFill>
                  <a:schemeClr val="bg1"/>
                </a:solidFill>
                <a:latin typeface="Nunito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33491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A5B60F-DB84-457A-AACD-7523893526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Nunito" pitchFamily="2" charset="0"/>
            </a:endParaRPr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11471767" y="6307333"/>
            <a:ext cx="465600" cy="373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</a:rPr>
              <a:pPr/>
              <a:t>14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20" name="Google Shape;320;p34"/>
          <p:cNvSpPr/>
          <p:nvPr/>
        </p:nvSpPr>
        <p:spPr>
          <a:xfrm rot="-8099431">
            <a:off x="2970054" y="3587879"/>
            <a:ext cx="3420135" cy="1581656"/>
          </a:xfrm>
          <a:prstGeom prst="roundRect">
            <a:avLst>
              <a:gd name="adj" fmla="val 44717"/>
            </a:avLst>
          </a:prstGeom>
          <a:solidFill>
            <a:schemeClr val="lt1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1" name="Google Shape;321;p34"/>
          <p:cNvSpPr/>
          <p:nvPr/>
        </p:nvSpPr>
        <p:spPr>
          <a:xfrm rot="-2700000">
            <a:off x="3918788" y="2675676"/>
            <a:ext cx="6113363" cy="1581656"/>
          </a:xfrm>
          <a:prstGeom prst="roundRect">
            <a:avLst>
              <a:gd name="adj" fmla="val 44717"/>
            </a:avLst>
          </a:prstGeom>
          <a:solidFill>
            <a:schemeClr val="lt1"/>
          </a:solidFill>
          <a:ln w="114300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2" name="Google Shape;322;p34"/>
          <p:cNvSpPr txBox="1"/>
          <p:nvPr/>
        </p:nvSpPr>
        <p:spPr>
          <a:xfrm rot="-2700000">
            <a:off x="4805425" y="2912533"/>
            <a:ext cx="421775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5600" b="1" dirty="0">
                <a:solidFill>
                  <a:srgbClr val="4285F4"/>
                </a:solidFill>
                <a:latin typeface="Nunito" pitchFamily="2" charset="0"/>
                <a:ea typeface="Raleway"/>
                <a:cs typeface="Raleway"/>
                <a:sym typeface="Raleway"/>
              </a:rPr>
              <a:t>Thank You</a:t>
            </a:r>
            <a:endParaRPr sz="5600" b="1" dirty="0">
              <a:solidFill>
                <a:srgbClr val="4285F4"/>
              </a:solidFill>
              <a:latin typeface="Nunito" pitchFamily="2" charset="0"/>
              <a:ea typeface="Raleway"/>
              <a:cs typeface="Raleway"/>
              <a:sym typeface="Raleway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 rot="2700000">
            <a:off x="3280874" y="3683136"/>
            <a:ext cx="228593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200" dirty="0">
                <a:solidFill>
                  <a:srgbClr val="4285F4"/>
                </a:solidFill>
                <a:latin typeface="Nunito" pitchFamily="2" charset="0"/>
                <a:ea typeface="Raleway"/>
                <a:cs typeface="Raleway"/>
                <a:sym typeface="Raleway"/>
              </a:rPr>
              <a:t>Any</a:t>
            </a:r>
            <a:endParaRPr sz="2200" dirty="0">
              <a:solidFill>
                <a:srgbClr val="4285F4"/>
              </a:solidFill>
              <a:latin typeface="Nunito" pitchFamily="2" charset="0"/>
              <a:ea typeface="Raleway"/>
              <a:cs typeface="Raleway"/>
              <a:sym typeface="Raleway"/>
            </a:endParaRPr>
          </a:p>
          <a:p>
            <a:r>
              <a:rPr lang="en" sz="2200" dirty="0">
                <a:solidFill>
                  <a:srgbClr val="4285F4"/>
                </a:solidFill>
                <a:latin typeface="Nunito" pitchFamily="2" charset="0"/>
                <a:ea typeface="Raleway"/>
                <a:cs typeface="Raleway"/>
                <a:sym typeface="Raleway"/>
              </a:rPr>
              <a:t>Questions?</a:t>
            </a:r>
            <a:endParaRPr sz="2200" dirty="0">
              <a:solidFill>
                <a:srgbClr val="4285F4"/>
              </a:solidFill>
              <a:latin typeface="Nunito" pitchFamily="2" charset="0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6A38-428A-4027-91DB-B568FD96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0652EB-B6AE-4F24-8511-7E5E050A06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Nunito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A68E83-AC5B-438C-AC97-6E4E18ED3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62" y="2622970"/>
            <a:ext cx="3162300" cy="3169920"/>
          </a:xfrm>
          <a:prstGeom prst="roundRect">
            <a:avLst/>
          </a:prstGeom>
          <a:ln w="152400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D1C55-ACB6-417B-8453-90C86F304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80" y="2622970"/>
            <a:ext cx="3131820" cy="3169920"/>
          </a:xfrm>
          <a:prstGeom prst="roundRect">
            <a:avLst/>
          </a:prstGeom>
          <a:ln w="152400">
            <a:solidFill>
              <a:schemeClr val="bg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683FE-96AE-49F7-8A8F-E391A8D2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531" y="3933116"/>
            <a:ext cx="1136480" cy="613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175946-5362-4CCB-A435-D5DDA6046FF6}"/>
              </a:ext>
            </a:extLst>
          </p:cNvPr>
          <p:cNvSpPr txBox="1"/>
          <p:nvPr/>
        </p:nvSpPr>
        <p:spPr>
          <a:xfrm>
            <a:off x="670367" y="617145"/>
            <a:ext cx="10851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C000"/>
                </a:solidFill>
              </a:rPr>
              <a:t>Cellular Segmentation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F9E11A-C826-4092-806F-2042FF22B3FB}"/>
              </a:ext>
            </a:extLst>
          </p:cNvPr>
          <p:cNvSpPr txBox="1"/>
          <p:nvPr/>
        </p:nvSpPr>
        <p:spPr>
          <a:xfrm>
            <a:off x="3047518" y="365125"/>
            <a:ext cx="6096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Nunito" pitchFamily="2" charset="0"/>
              </a:rPr>
              <a:t>Save lives with</a:t>
            </a:r>
          </a:p>
        </p:txBody>
      </p:sp>
    </p:spTree>
    <p:extLst>
      <p:ext uri="{BB962C8B-B14F-4D97-AF65-F5344CB8AC3E}">
        <p14:creationId xmlns:p14="http://schemas.microsoft.com/office/powerpoint/2010/main" val="332681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EB56D-742F-4DEB-A791-6128FED4C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E36300-56DF-44A8-ADE5-BFF1415DE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" y="0"/>
            <a:ext cx="1216507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84C895-BE8C-456F-B874-1980712E83B2}"/>
              </a:ext>
            </a:extLst>
          </p:cNvPr>
          <p:cNvSpPr txBox="1"/>
          <p:nvPr/>
        </p:nvSpPr>
        <p:spPr>
          <a:xfrm>
            <a:off x="358140" y="412156"/>
            <a:ext cx="3741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34A853"/>
                </a:solidFill>
                <a:latin typeface="Nunito" pitchFamily="2" charset="0"/>
              </a:rPr>
              <a:t>Dataset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4ABD5E-006B-4254-98B5-AC9FC1332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AD0A07-CC33-43CD-ACA4-69A8868C1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" y="0"/>
            <a:ext cx="121650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CA072-BEE3-44A2-9E40-A2DD8D67F562}"/>
              </a:ext>
            </a:extLst>
          </p:cNvPr>
          <p:cNvSpPr txBox="1"/>
          <p:nvPr/>
        </p:nvSpPr>
        <p:spPr>
          <a:xfrm>
            <a:off x="228600" y="197485"/>
            <a:ext cx="79552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4285F4"/>
                </a:solidFill>
                <a:latin typeface="Nunito" pitchFamily="2" charset="0"/>
              </a:rPr>
              <a:t>Augmentation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2DC5E-3678-40D1-9D18-3E8666DD4C39}"/>
              </a:ext>
            </a:extLst>
          </p:cNvPr>
          <p:cNvSpPr/>
          <p:nvPr/>
        </p:nvSpPr>
        <p:spPr>
          <a:xfrm rot="1273344">
            <a:off x="2247192" y="1445528"/>
            <a:ext cx="57150" cy="165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4D5A62-F328-47EA-8A61-EDCF3263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81793"/>
            <a:ext cx="9639300" cy="4808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C8638-699E-442F-9917-A9123351A726}"/>
              </a:ext>
            </a:extLst>
          </p:cNvPr>
          <p:cNvSpPr txBox="1"/>
          <p:nvPr/>
        </p:nvSpPr>
        <p:spPr>
          <a:xfrm>
            <a:off x="6995160" y="860538"/>
            <a:ext cx="2432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dirty="0">
                <a:solidFill>
                  <a:srgbClr val="00B0F0"/>
                </a:solidFill>
                <a:effectLst/>
                <a:latin typeface="Nunito" pitchFamily="2" charset="0"/>
              </a:rPr>
              <a:t>over-merging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A01F-F974-4DD5-841C-147CAE362FCB}"/>
              </a:ext>
            </a:extLst>
          </p:cNvPr>
          <p:cNvSpPr txBox="1"/>
          <p:nvPr/>
        </p:nvSpPr>
        <p:spPr>
          <a:xfrm>
            <a:off x="3789664" y="1797798"/>
            <a:ext cx="320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dirty="0">
                <a:solidFill>
                  <a:srgbClr val="C00000"/>
                </a:solidFill>
                <a:effectLst/>
                <a:latin typeface="Nunito" pitchFamily="2" charset="0"/>
              </a:rPr>
              <a:t>Labeling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1A5A26-06D8-416B-A378-85FE1124D1FF}"/>
              </a:ext>
            </a:extLst>
          </p:cNvPr>
          <p:cNvSpPr txBox="1"/>
          <p:nvPr/>
        </p:nvSpPr>
        <p:spPr>
          <a:xfrm>
            <a:off x="3789664" y="6190000"/>
            <a:ext cx="320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u="none" strike="noStrike" dirty="0">
                <a:solidFill>
                  <a:srgbClr val="C00000"/>
                </a:solidFill>
                <a:effectLst/>
                <a:latin typeface="Nunito" pitchFamily="2" charset="0"/>
              </a:rPr>
              <a:t>Labeling errors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67AD64-FEB6-4F32-BBA0-47570A48D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t="15555" r="76120" b="78323"/>
          <a:stretch/>
        </p:blipFill>
        <p:spPr>
          <a:xfrm>
            <a:off x="312420" y="1675164"/>
            <a:ext cx="3181155" cy="523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6FA1D6-BBFC-4752-B56C-D692D76CECC2}"/>
              </a:ext>
            </a:extLst>
          </p:cNvPr>
          <p:cNvSpPr txBox="1"/>
          <p:nvPr/>
        </p:nvSpPr>
        <p:spPr>
          <a:xfrm>
            <a:off x="312420" y="305558"/>
            <a:ext cx="33756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7030A0"/>
                </a:solidFill>
                <a:latin typeface="Nunito" pitchFamily="2" charset="0"/>
              </a:rPr>
              <a:t>Dataset Problems</a:t>
            </a:r>
          </a:p>
        </p:txBody>
      </p:sp>
    </p:spTree>
    <p:extLst>
      <p:ext uri="{BB962C8B-B14F-4D97-AF65-F5344CB8AC3E}">
        <p14:creationId xmlns:p14="http://schemas.microsoft.com/office/powerpoint/2010/main" val="389947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FA2B-869F-43D2-AA29-2A9E54DB8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CEE3E-B04A-43B7-9553-FEE25FAB6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108" y="-382601"/>
            <a:ext cx="13820172" cy="729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6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FFF8-0099-406E-A30B-F9D753A6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A6A895-3EA4-4C66-9DB4-77425FA35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17E17-9F38-42A1-BD80-34DAD5D9E2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Nunito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631EF-299A-4A4B-901F-5180CDC08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464800" cy="4839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097DA7-AF98-4015-96C2-92206BB5D3B2}"/>
              </a:ext>
            </a:extLst>
          </p:cNvPr>
          <p:cNvSpPr txBox="1"/>
          <p:nvPr/>
        </p:nvSpPr>
        <p:spPr>
          <a:xfrm>
            <a:off x="2774315" y="367249"/>
            <a:ext cx="66433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Weight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13B447-0A6D-47C6-8956-D2FF29752296}"/>
              </a:ext>
            </a:extLst>
          </p:cNvPr>
          <p:cNvSpPr txBox="1"/>
          <p:nvPr/>
        </p:nvSpPr>
        <p:spPr>
          <a:xfrm>
            <a:off x="4042410" y="180459"/>
            <a:ext cx="4107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Nunito" pitchFamily="2" charset="0"/>
              </a:rPr>
              <a:t>You cant escape from</a:t>
            </a:r>
          </a:p>
        </p:txBody>
      </p:sp>
    </p:spTree>
    <p:extLst>
      <p:ext uri="{BB962C8B-B14F-4D97-AF65-F5344CB8AC3E}">
        <p14:creationId xmlns:p14="http://schemas.microsoft.com/office/powerpoint/2010/main" val="4086951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7622E-7604-43EE-9E90-CACE77F2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41BD5-7F7F-43C2-8882-58B4BF28A0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Nunit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4625E-FA64-451A-AC49-F52D634CBA13}"/>
              </a:ext>
            </a:extLst>
          </p:cNvPr>
          <p:cNvSpPr txBox="1"/>
          <p:nvPr/>
        </p:nvSpPr>
        <p:spPr>
          <a:xfrm>
            <a:off x="392430" y="3247608"/>
            <a:ext cx="114071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lt1"/>
                </a:solidFill>
                <a:latin typeface="Nunito" pitchFamily="2" charset="0"/>
                <a:cs typeface="Courier New"/>
              </a:rPr>
              <a:t>Loss = ((</a:t>
            </a:r>
            <a:r>
              <a:rPr lang="en-US" sz="4400" b="1" dirty="0" err="1">
                <a:solidFill>
                  <a:schemeClr val="lt1"/>
                </a:solidFill>
                <a:latin typeface="Nunito" pitchFamily="2" charset="0"/>
                <a:cs typeface="Courier New"/>
              </a:rPr>
              <a:t>Weight_map</a:t>
            </a:r>
            <a:r>
              <a:rPr lang="en-US" sz="4400" b="1" dirty="0">
                <a:solidFill>
                  <a:schemeClr val="lt1"/>
                </a:solidFill>
                <a:latin typeface="Nunito" pitchFamily="2" charset="0"/>
                <a:cs typeface="Courier New"/>
              </a:rPr>
              <a:t> *                  )+1)*loss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F975EF-4771-4261-93F5-0114123A13D8}"/>
              </a:ext>
            </a:extLst>
          </p:cNvPr>
          <p:cNvSpPr txBox="1"/>
          <p:nvPr/>
        </p:nvSpPr>
        <p:spPr>
          <a:xfrm>
            <a:off x="6454140" y="984379"/>
            <a:ext cx="364236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b="1" dirty="0">
                <a:solidFill>
                  <a:schemeClr val="bg1"/>
                </a:solidFill>
                <a:latin typeface="Nunito" pitchFamily="2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22991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EF0B-C8C7-4C54-B84C-78240F890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A89D9D-B09B-4AE4-BA10-803670C6F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180"/>
            <a:ext cx="12192000" cy="687318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6B21E-6796-4DD0-A8B0-1E2722140C3C}"/>
              </a:ext>
            </a:extLst>
          </p:cNvPr>
          <p:cNvSpPr txBox="1"/>
          <p:nvPr/>
        </p:nvSpPr>
        <p:spPr>
          <a:xfrm>
            <a:off x="4982129" y="1530668"/>
            <a:ext cx="977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class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downsample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nn.Module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 def __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__(self,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nbase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   super().__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__()</a:t>
            </a:r>
          </a:p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self.down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nn.Sequential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self.maxpool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= nn.MaxPool2d(2, 2)</a:t>
            </a:r>
          </a:p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   for n in range(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nbase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) - 1):</a:t>
            </a:r>
          </a:p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self.down.add_module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('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conv_down_%d'%n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                         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convdown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nbase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[n],</a:t>
            </a:r>
          </a:p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  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nbase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[n + 1],</a:t>
            </a:r>
          </a:p>
          <a:p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                                    </a:t>
            </a:r>
            <a:r>
              <a:rPr lang="en-US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1" spc="-150" dirty="0">
                <a:solidFill>
                  <a:schemeClr val="bg1">
                    <a:lumMod val="85000"/>
                  </a:schemeClr>
                </a:solidFill>
                <a:effectLst/>
                <a:latin typeface="Courier New" panose="02070309020205020404" pitchFamily="49" charset="0"/>
              </a:rPr>
              <a:t>n*0.15</a:t>
            </a:r>
            <a:r>
              <a:rPr lang="en-US" b="1" spc="-15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143F5-058F-4109-8F20-1BC025C2BFC0}"/>
              </a:ext>
            </a:extLst>
          </p:cNvPr>
          <p:cNvSpPr txBox="1"/>
          <p:nvPr/>
        </p:nvSpPr>
        <p:spPr>
          <a:xfrm>
            <a:off x="8883571" y="4932997"/>
            <a:ext cx="4340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Nunito" pitchFamily="2" charset="0"/>
              </a:rPr>
              <a:t>Drop out </a:t>
            </a:r>
          </a:p>
          <a:p>
            <a:r>
              <a:rPr lang="en-US" sz="2400" b="1" spc="-150" dirty="0">
                <a:solidFill>
                  <a:schemeClr val="bg1"/>
                </a:solidFill>
                <a:latin typeface="Nunito" pitchFamily="2" charset="0"/>
              </a:rPr>
              <a:t>probability</a:t>
            </a:r>
          </a:p>
          <a:p>
            <a:pPr>
              <a:lnSpc>
                <a:spcPct val="200000"/>
              </a:lnSpc>
            </a:pPr>
            <a:r>
              <a:rPr lang="en-US" sz="1100" dirty="0">
                <a:solidFill>
                  <a:schemeClr val="bg1"/>
                </a:solidFill>
                <a:latin typeface="Nunito" pitchFamily="2" charset="0"/>
              </a:rPr>
              <a:t>It increases as we dig </a:t>
            </a:r>
          </a:p>
          <a:p>
            <a:r>
              <a:rPr lang="en-US" sz="1100" dirty="0">
                <a:solidFill>
                  <a:schemeClr val="bg1"/>
                </a:solidFill>
                <a:latin typeface="Nunito" pitchFamily="2" charset="0"/>
              </a:rPr>
              <a:t>deep into the network</a:t>
            </a:r>
            <a:r>
              <a:rPr lang="en-US" sz="1200" dirty="0">
                <a:solidFill>
                  <a:schemeClr val="bg1"/>
                </a:solidFill>
                <a:latin typeface="Nunito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58040E-687B-43CD-A784-2357B54D6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78028" flipV="1">
            <a:off x="10485631" y="4289438"/>
            <a:ext cx="864897" cy="11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46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305</Words>
  <Application>Microsoft Office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Forte</vt:lpstr>
      <vt:lpstr>Arial</vt:lpstr>
      <vt:lpstr>Courier New</vt:lpstr>
      <vt:lpstr>Nunito</vt:lpstr>
      <vt:lpstr>Edwardian Script ITC</vt:lpstr>
      <vt:lpstr>After Night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saboori</dc:creator>
  <cp:lastModifiedBy>reza saboori</cp:lastModifiedBy>
  <cp:revision>17</cp:revision>
  <dcterms:created xsi:type="dcterms:W3CDTF">2022-07-28T15:23:53Z</dcterms:created>
  <dcterms:modified xsi:type="dcterms:W3CDTF">2022-07-29T13:06:47Z</dcterms:modified>
</cp:coreProperties>
</file>